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34" y="7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79E80-F670-4A71-B39B-DD885C219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8F560-C8CC-4464-B0CE-1D6C0A097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C84A-666A-48CC-A695-EF37AE6D4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2A8-C859-4B50-90B1-E9E6D6250F7A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7F82A-0527-45FB-967B-25BC38B9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4B2E2-EDCA-4DF8-B2BB-19BF86670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76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5075C-5094-4C20-A7F1-7CE3BBB9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47BE4-96B8-4EEC-92F7-DD0EA7023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4D514-8E80-4303-BE3C-3347B818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2A8-C859-4B50-90B1-E9E6D6250F7A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8A7EA-1900-41E9-BF05-6733DCD0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2D0FF-F408-4AEE-B578-49D08AF4E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615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9429D-B97C-46FD-A0AE-5E6D855F55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2209D-3133-42F2-BD91-63CEA28B9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88FE9-75DD-43AF-AE36-5D01707FF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2A8-C859-4B50-90B1-E9E6D6250F7A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FEDE5-1047-4634-A229-B021DEB7F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D95AA-A378-4526-A439-D3FD65A1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59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3C376-30A4-4FBE-A11E-934141B1A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B2864-05D4-4638-A032-193F4C9CD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A326B-CA62-46B5-9D0D-E0082FDD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2A8-C859-4B50-90B1-E9E6D6250F7A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88BF5-D917-4147-A23A-5E8A3A846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5903E-E0A0-4937-9D37-77BAF03B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329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9D32-03E0-4E91-900C-2B156FC19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432CA-8316-4C50-A8C9-8108D1ED7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01EEC-7354-4F80-8FB5-06AA31EC8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2A8-C859-4B50-90B1-E9E6D6250F7A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51F88-FF96-4F9D-9B68-51E38853F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ED1F1-9F74-4ADE-8F78-191BE6D72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662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7D5F-6207-4A42-BB62-CE142D969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8257-0628-425D-845B-47A38E9F7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EF0DD-50BD-42DB-ACD3-7DFA1BE15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E7C8F-0FDB-49F2-97C8-3E546815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2A8-C859-4B50-90B1-E9E6D6250F7A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D2B12-376D-476A-AC81-07A0D6687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5E780-BD02-494F-A221-23175842B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788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377E-677B-4E7C-937E-A7988CE7F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21823-98DD-4822-B575-6AB182C51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4049D-C4BB-422F-A0D0-FC0C3CEAC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F3A4-39EA-4F98-B4CD-444DD7C2DD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15F810-C639-4500-B021-B5295A9E5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2DCAE4-5670-478B-B1CF-15E1A86A0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2A8-C859-4B50-90B1-E9E6D6250F7A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A158E8-1C94-49C4-B919-E1296047F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859F8-6486-49AB-B3E6-92779B85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58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CF33-7A21-48DF-8C51-D0144898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24560D-3933-45E9-B3EA-EA9AB8304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2A8-C859-4B50-90B1-E9E6D6250F7A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39AE71-F504-42D5-B7CB-8C74FD755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CCC11-2E4B-4D94-8743-BA7F1EF41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9162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3FD754-7FF0-4742-BAEF-DEEB5CA8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2A8-C859-4B50-90B1-E9E6D6250F7A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6B5B5-6AB4-49A0-B736-EFEFCF61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BF9C1-2721-41F5-9869-A540CD1F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213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9834C-43C4-4B66-8EEA-88A02E76B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E5EB-5E20-45B5-B797-17ADD2D71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2B6C48-81F6-4DF7-91ED-CCCFA213C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D0698F-0E50-488F-9350-F9280C2F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2A8-C859-4B50-90B1-E9E6D6250F7A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73F83-9C72-4FF5-8B35-B2DF9ABF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CEF7E-B0CA-43BC-82FD-58400EBAC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1138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0FDF9-243C-4F7A-A74F-11AB29EB5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862BB-1540-4F2F-B8F3-1CF24C8DEE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EB313-6540-4BC2-808C-47D82205D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0D934-4272-485D-85E2-2E8B908C1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2A8-C859-4B50-90B1-E9E6D6250F7A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26E0B-126D-40A7-9A55-01CC73A7C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B438C-BEA6-4F90-A995-151492B2B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08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24F1-37D2-4DB3-96C8-BFD66790C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6E764-536F-4B88-A422-B6A217A38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4C1D5-8E79-4948-BC1A-2842A5760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D2A8-C859-4B50-90B1-E9E6D6250F7A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239F6-4758-4E47-BA42-7804EE8E2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89B18-5496-48B9-8A26-8116B4341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13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File:W3C-Semantic_Web_layerCak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jp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Relationship Id="rId2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4774-C178-404B-922B-9B9A470FA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629" y="1122363"/>
            <a:ext cx="9927771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fr-FR" b="1" dirty="0"/>
              <a:t>Présentation</a:t>
            </a:r>
            <a:r>
              <a:rPr lang="fr-FR" dirty="0"/>
              <a:t> Thomas Huet </a:t>
            </a:r>
            <a:br>
              <a:rPr lang="fr-FR" dirty="0"/>
            </a:br>
            <a:r>
              <a:rPr lang="fr-FR" sz="4800" dirty="0"/>
              <a:t>Ingénieur de recherche en production, traitement et analyse de données au CNRS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8C908-DA7F-45E4-9D40-1152E7F8F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IRAMAT-CNRS, Réunion du laboratoire LAPA, site du CEA</a:t>
            </a:r>
          </a:p>
          <a:p>
            <a:r>
              <a:rPr lang="fr-FR" dirty="0"/>
              <a:t>11/03/25</a:t>
            </a:r>
          </a:p>
        </p:txBody>
      </p:sp>
    </p:spTree>
    <p:extLst>
      <p:ext uri="{BB962C8B-B14F-4D97-AF65-F5344CB8AC3E}">
        <p14:creationId xmlns:p14="http://schemas.microsoft.com/office/powerpoint/2010/main" val="161888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853BC7F-9814-489F-9AA1-204D0871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5548"/>
            <a:ext cx="3345070" cy="4900353"/>
          </a:xfrm>
          <a:prstGeom prst="rect">
            <a:avLst/>
          </a:prstGeom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8281BA96-DF09-4798-9CF2-D863F20BA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15382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59BE48-8B3E-4A44-A22F-B78A9A5BF4A2}"/>
              </a:ext>
            </a:extLst>
          </p:cNvPr>
          <p:cNvSpPr txBox="1"/>
          <p:nvPr/>
        </p:nvSpPr>
        <p:spPr>
          <a:xfrm>
            <a:off x="4448348" y="5788167"/>
            <a:ext cx="74596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Wasserthal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 T. (2011). Evolution of Long-Tongued Hawkmoths and Pollination of Long-Spurred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Angraecum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Orchids. In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20th World Orchid Conference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280-284)</a:t>
            </a:r>
            <a:endParaRPr lang="fr-FR" sz="14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A3204A8-5785-46CE-B6B6-CC033A4D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/>
              <a:t>In God we trust. All others must bring data." </a:t>
            </a:r>
            <a:br>
              <a:rPr lang="en-US" dirty="0"/>
            </a:br>
            <a:r>
              <a:rPr lang="en-US" sz="3200" dirty="0"/>
              <a:t>W. Edwards Deming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BC611-C5A2-4C8B-8045-91B03E21229B}"/>
              </a:ext>
            </a:extLst>
          </p:cNvPr>
          <p:cNvSpPr txBox="1"/>
          <p:nvPr/>
        </p:nvSpPr>
        <p:spPr>
          <a:xfrm>
            <a:off x="5482244" y="3075057"/>
            <a:ext cx="5871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La méthode</a:t>
            </a:r>
          </a:p>
        </p:txBody>
      </p:sp>
    </p:spTree>
    <p:extLst>
      <p:ext uri="{BB962C8B-B14F-4D97-AF65-F5344CB8AC3E}">
        <p14:creationId xmlns:p14="http://schemas.microsoft.com/office/powerpoint/2010/main" val="3038354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06D68FF-5670-47BA-B5F0-8C3C06F9B74E}"/>
              </a:ext>
            </a:extLst>
          </p:cNvPr>
          <p:cNvGrpSpPr/>
          <p:nvPr/>
        </p:nvGrpSpPr>
        <p:grpSpPr>
          <a:xfrm>
            <a:off x="304801" y="1186442"/>
            <a:ext cx="6473370" cy="5306434"/>
            <a:chOff x="666402" y="1972778"/>
            <a:chExt cx="5514110" cy="452009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CC9C37-0FF1-4B9C-80B4-2E0A01FD5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6402" y="1972778"/>
              <a:ext cx="5429598" cy="452009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D12243-BDEB-459B-9C54-BE7281576169}"/>
                </a:ext>
              </a:extLst>
            </p:cNvPr>
            <p:cNvSpPr/>
            <p:nvPr/>
          </p:nvSpPr>
          <p:spPr>
            <a:xfrm>
              <a:off x="4206239" y="2005336"/>
              <a:ext cx="1974273" cy="1575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46443C-EE33-4F79-AA67-2C989E41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/>
              <a:t>Everything is related to everything else, but near things are more related than distant things" </a:t>
            </a:r>
            <a:br>
              <a:rPr lang="en-US" dirty="0"/>
            </a:br>
            <a:r>
              <a:rPr lang="en-US" sz="3600" dirty="0"/>
              <a:t>Waldo Tobler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88E302-E425-49EB-89BF-6C365F0E1ED7}"/>
              </a:ext>
            </a:extLst>
          </p:cNvPr>
          <p:cNvSpPr txBox="1"/>
          <p:nvPr/>
        </p:nvSpPr>
        <p:spPr>
          <a:xfrm>
            <a:off x="4925291" y="5754211"/>
            <a:ext cx="71032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Novembre, J., Johnson, T., </a:t>
            </a:r>
            <a:r>
              <a:rPr lang="fr-F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Bryc</a:t>
            </a:r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K., </a:t>
            </a:r>
            <a:r>
              <a:rPr lang="fr-F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Kutalik</a:t>
            </a:r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Z., </a:t>
            </a:r>
            <a:r>
              <a:rPr lang="fr-F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Boyko</a:t>
            </a:r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R., </a:t>
            </a:r>
            <a:r>
              <a:rPr lang="fr-F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Auton</a:t>
            </a:r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... &amp; </a:t>
            </a:r>
            <a:r>
              <a:rPr lang="fr-F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Bustamante</a:t>
            </a:r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 D. (2008). </a:t>
            </a:r>
            <a:r>
              <a:rPr lang="fr-F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Genes</a:t>
            </a:r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mirror</a:t>
            </a:r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geography</a:t>
            </a:r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within</a:t>
            </a:r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Europe. </a:t>
            </a:r>
            <a:r>
              <a:rPr lang="fr-FR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fr-FR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456</a:t>
            </a:r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(7218), 98-101.</a:t>
            </a:r>
            <a:endParaRPr lang="fr-F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C20DD-B531-4122-85F8-A971B08951E4}"/>
              </a:ext>
            </a:extLst>
          </p:cNvPr>
          <p:cNvSpPr txBox="1"/>
          <p:nvPr/>
        </p:nvSpPr>
        <p:spPr>
          <a:xfrm>
            <a:off x="5482244" y="3075057"/>
            <a:ext cx="5871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Les statistiques</a:t>
            </a:r>
          </a:p>
        </p:txBody>
      </p:sp>
    </p:spTree>
    <p:extLst>
      <p:ext uri="{BB962C8B-B14F-4D97-AF65-F5344CB8AC3E}">
        <p14:creationId xmlns:p14="http://schemas.microsoft.com/office/powerpoint/2010/main" val="4067055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FEB166-D48C-40C3-A0E3-B9CBEC50A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5" y="365125"/>
            <a:ext cx="10913225" cy="1325563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/>
              <a:t>There are only two hard things in Computer Science: cache invalidation and naming things" </a:t>
            </a:r>
            <a:br>
              <a:rPr lang="en-US" dirty="0"/>
            </a:br>
            <a:r>
              <a:rPr lang="en-US" sz="3600" dirty="0"/>
              <a:t>Phil </a:t>
            </a:r>
            <a:r>
              <a:rPr lang="en-US" sz="3600" dirty="0" err="1"/>
              <a:t>Karlton</a:t>
            </a:r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5D2C18-20EE-4765-8C32-E50DBF8A9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3655"/>
            <a:ext cx="4192475" cy="4219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7FEF55-5C82-4A84-8D1F-E5336AC19023}"/>
              </a:ext>
            </a:extLst>
          </p:cNvPr>
          <p:cNvSpPr txBox="1"/>
          <p:nvPr/>
        </p:nvSpPr>
        <p:spPr>
          <a:xfrm>
            <a:off x="5144848" y="5678962"/>
            <a:ext cx="6095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Dylan, B. (1979). </a:t>
            </a:r>
            <a:r>
              <a:rPr lang="en-US" i="1" dirty="0"/>
              <a:t>Slow train coming</a:t>
            </a:r>
            <a:r>
              <a:rPr lang="en-US" dirty="0"/>
              <a:t> [Album]. Columbia Records.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Tack 8 – “Man Gave Names to All the Animals”</a:t>
            </a:r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6CDD11-4DFD-4EE1-9C5D-E64E4BA0966E}"/>
              </a:ext>
            </a:extLst>
          </p:cNvPr>
          <p:cNvSpPr txBox="1"/>
          <p:nvPr/>
        </p:nvSpPr>
        <p:spPr>
          <a:xfrm>
            <a:off x="5482244" y="3075057"/>
            <a:ext cx="5871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L’informatique</a:t>
            </a:r>
          </a:p>
        </p:txBody>
      </p:sp>
    </p:spTree>
    <p:extLst>
      <p:ext uri="{BB962C8B-B14F-4D97-AF65-F5344CB8AC3E}">
        <p14:creationId xmlns:p14="http://schemas.microsoft.com/office/powerpoint/2010/main" val="2364787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F4775E-34C5-4835-9D4B-C09EA99A5AD4}"/>
              </a:ext>
            </a:extLst>
          </p:cNvPr>
          <p:cNvSpPr txBox="1"/>
          <p:nvPr/>
        </p:nvSpPr>
        <p:spPr>
          <a:xfrm>
            <a:off x="5482244" y="3075057"/>
            <a:ext cx="5871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Le Web sémantique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B539A-EF98-4A41-8889-5780A5FB9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49" y="1690688"/>
            <a:ext cx="4425998" cy="46606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010FD27-5A85-41B8-A0F9-1DC02EA9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01" y="365125"/>
            <a:ext cx="11625349" cy="1325563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/>
              <a:t>The semantic web is the future of the internet and always will be" </a:t>
            </a:r>
            <a:br>
              <a:rPr lang="en-US" dirty="0"/>
            </a:br>
            <a:r>
              <a:rPr lang="en-US" sz="3600" dirty="0"/>
              <a:t>Peter </a:t>
            </a:r>
            <a:r>
              <a:rPr lang="en-US" sz="3600" dirty="0" err="1"/>
              <a:t>Norvig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07224-8686-471E-8971-0844975C8EDD}"/>
              </a:ext>
            </a:extLst>
          </p:cNvPr>
          <p:cNvSpPr txBox="1"/>
          <p:nvPr/>
        </p:nvSpPr>
        <p:spPr>
          <a:xfrm>
            <a:off x="5144847" y="5678962"/>
            <a:ext cx="6734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 pile </a:t>
            </a:r>
            <a:r>
              <a:rPr lang="en-US" dirty="0" err="1"/>
              <a:t>logicielle</a:t>
            </a:r>
            <a:r>
              <a:rPr lang="en-US" dirty="0"/>
              <a:t> du Web </a:t>
            </a:r>
            <a:r>
              <a:rPr lang="en-US" dirty="0" err="1"/>
              <a:t>sémantique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https://it.wikipedia.org/wiki/File:W3C-Semantic_Web_layerCake.png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3846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ACBF98E-2F8B-4347-A918-8180917E7296}"/>
              </a:ext>
            </a:extLst>
          </p:cNvPr>
          <p:cNvSpPr/>
          <p:nvPr/>
        </p:nvSpPr>
        <p:spPr>
          <a:xfrm>
            <a:off x="9775715" y="4819378"/>
            <a:ext cx="1889152" cy="17350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1C9CB80-0146-4F86-AC52-78392EDE7A1E}"/>
              </a:ext>
            </a:extLst>
          </p:cNvPr>
          <p:cNvSpPr/>
          <p:nvPr/>
        </p:nvSpPr>
        <p:spPr>
          <a:xfrm>
            <a:off x="4667034" y="1019917"/>
            <a:ext cx="3842671" cy="495996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DA52E10-EA63-4E91-81D3-E7F89701BE04}"/>
              </a:ext>
            </a:extLst>
          </p:cNvPr>
          <p:cNvSpPr/>
          <p:nvPr/>
        </p:nvSpPr>
        <p:spPr>
          <a:xfrm>
            <a:off x="2931867" y="4665190"/>
            <a:ext cx="2507835" cy="20331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5CAE6EF-CD6F-490E-AD26-C1EBB0942D87}"/>
              </a:ext>
            </a:extLst>
          </p:cNvPr>
          <p:cNvSpPr/>
          <p:nvPr/>
        </p:nvSpPr>
        <p:spPr>
          <a:xfrm>
            <a:off x="5703090" y="3684896"/>
            <a:ext cx="2212699" cy="2109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66F9555-8FB8-40DD-81BF-03D96C0FDA7F}"/>
              </a:ext>
            </a:extLst>
          </p:cNvPr>
          <p:cNvSpPr/>
          <p:nvPr/>
        </p:nvSpPr>
        <p:spPr>
          <a:xfrm>
            <a:off x="1208734" y="3325884"/>
            <a:ext cx="2507835" cy="12879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9E29B6A-5E84-4B2B-B06C-1FD9EA7FE14A}"/>
              </a:ext>
            </a:extLst>
          </p:cNvPr>
          <p:cNvSpPr/>
          <p:nvPr/>
        </p:nvSpPr>
        <p:spPr>
          <a:xfrm>
            <a:off x="1175852" y="4686997"/>
            <a:ext cx="1670853" cy="20331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7274E0-E9D4-4831-9764-DFC2D19BE3A0}"/>
              </a:ext>
            </a:extLst>
          </p:cNvPr>
          <p:cNvSpPr/>
          <p:nvPr/>
        </p:nvSpPr>
        <p:spPr>
          <a:xfrm>
            <a:off x="9274592" y="3074539"/>
            <a:ext cx="2405002" cy="1181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4556DED-E218-40F9-92C3-FA8D41EED287}"/>
              </a:ext>
            </a:extLst>
          </p:cNvPr>
          <p:cNvSpPr/>
          <p:nvPr/>
        </p:nvSpPr>
        <p:spPr>
          <a:xfrm>
            <a:off x="10013806" y="1019917"/>
            <a:ext cx="1665788" cy="19437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92277F-7130-4CAA-A792-2F57913791CE}"/>
              </a:ext>
            </a:extLst>
          </p:cNvPr>
          <p:cNvSpPr/>
          <p:nvPr/>
        </p:nvSpPr>
        <p:spPr>
          <a:xfrm>
            <a:off x="5204631" y="1177047"/>
            <a:ext cx="3121103" cy="23282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19F8ED-87B5-46FE-905C-03CB8C1A841A}"/>
              </a:ext>
            </a:extLst>
          </p:cNvPr>
          <p:cNvSpPr/>
          <p:nvPr/>
        </p:nvSpPr>
        <p:spPr>
          <a:xfrm>
            <a:off x="1255227" y="1176251"/>
            <a:ext cx="2367073" cy="20823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228B00D-88E2-4A91-9CFC-73D38324C95D}"/>
              </a:ext>
            </a:extLst>
          </p:cNvPr>
          <p:cNvSpPr/>
          <p:nvPr/>
        </p:nvSpPr>
        <p:spPr>
          <a:xfrm>
            <a:off x="618970" y="1373357"/>
            <a:ext cx="1282485" cy="15902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1F69D37-5601-4805-9109-FD54C6A66219}"/>
              </a:ext>
            </a:extLst>
          </p:cNvPr>
          <p:cNvGrpSpPr/>
          <p:nvPr/>
        </p:nvGrpSpPr>
        <p:grpSpPr>
          <a:xfrm>
            <a:off x="2164515" y="1578909"/>
            <a:ext cx="798022" cy="1299492"/>
            <a:chOff x="2107652" y="3015827"/>
            <a:chExt cx="1317135" cy="1420552"/>
          </a:xfrm>
        </p:grpSpPr>
        <p:sp>
          <p:nvSpPr>
            <p:cNvPr id="6" name="Flowchart: Internal Storage 5">
              <a:extLst>
                <a:ext uri="{FF2B5EF4-FFF2-40B4-BE49-F238E27FC236}">
                  <a16:creationId xmlns:a16="http://schemas.microsoft.com/office/drawing/2014/main" id="{551079BB-581D-4818-B348-9FCE1CB9ABA3}"/>
                </a:ext>
              </a:extLst>
            </p:cNvPr>
            <p:cNvSpPr/>
            <p:nvPr/>
          </p:nvSpPr>
          <p:spPr>
            <a:xfrm>
              <a:off x="2107652" y="3015827"/>
              <a:ext cx="810284" cy="856211"/>
            </a:xfrm>
            <a:prstGeom prst="flowChartInternalStorag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Flowchart: Internal Storage 6">
              <a:extLst>
                <a:ext uri="{FF2B5EF4-FFF2-40B4-BE49-F238E27FC236}">
                  <a16:creationId xmlns:a16="http://schemas.microsoft.com/office/drawing/2014/main" id="{C4EF5E1B-3302-4C1F-8808-FEB618AB4312}"/>
                </a:ext>
              </a:extLst>
            </p:cNvPr>
            <p:cNvSpPr/>
            <p:nvPr/>
          </p:nvSpPr>
          <p:spPr>
            <a:xfrm>
              <a:off x="2329647" y="3241963"/>
              <a:ext cx="810284" cy="856211"/>
            </a:xfrm>
            <a:prstGeom prst="flowChartInternalStorag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Flowchart: Internal Storage 7">
              <a:extLst>
                <a:ext uri="{FF2B5EF4-FFF2-40B4-BE49-F238E27FC236}">
                  <a16:creationId xmlns:a16="http://schemas.microsoft.com/office/drawing/2014/main" id="{90630C1E-3515-409A-84E9-F06562D8AFA5}"/>
                </a:ext>
              </a:extLst>
            </p:cNvPr>
            <p:cNvSpPr/>
            <p:nvPr/>
          </p:nvSpPr>
          <p:spPr>
            <a:xfrm>
              <a:off x="2570654" y="3533834"/>
              <a:ext cx="854133" cy="902545"/>
            </a:xfrm>
            <a:prstGeom prst="flowChartInternalStorag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3613B77-1B03-466F-B252-6D846DB1F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553" y="4861134"/>
            <a:ext cx="798022" cy="798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E37532-9BFB-41E4-97AA-D38869C2F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30" y="2568100"/>
            <a:ext cx="892838" cy="8928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FCE84E-0BA9-4073-B074-611FC49D5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94" y="1061930"/>
            <a:ext cx="996270" cy="9962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F90F49-C18A-4668-9D5B-04ADCC190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368" y="353442"/>
            <a:ext cx="2398430" cy="6838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1AF7E3-80A3-4A82-943C-B2E3C469D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72" y="375608"/>
            <a:ext cx="1876407" cy="6443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230223-121F-408B-BBB9-C7C6EE60E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06" y="2541279"/>
            <a:ext cx="817933" cy="9516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5E2B70-5C1A-4999-BFF7-A8C31CEF1E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656" y="303546"/>
            <a:ext cx="1665788" cy="666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C0629F0-A8AB-40D9-9FCD-0252C9052F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550" y="1307458"/>
            <a:ext cx="534376" cy="5384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B340A4-CCAF-43FA-9152-839DC923C2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846" y="3110428"/>
            <a:ext cx="1133475" cy="11334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E456EB-8B52-40FD-A54C-7CDB3C8723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02" y="5098299"/>
            <a:ext cx="1137397" cy="11373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5A3AF5-EF4A-4D91-93C5-B44B4E24AE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099" y="4819378"/>
            <a:ext cx="837296" cy="8372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D4698C7-D3F1-48F0-8A9B-7D4B8A8F54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9703" y="1291282"/>
            <a:ext cx="2728374" cy="118332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6315304-DEE3-4856-9034-BAAB76F3B1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074" y="1063322"/>
            <a:ext cx="1067554" cy="87122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64EBAC5-E3FD-4267-9DA2-48F9096BE5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782" y="1858862"/>
            <a:ext cx="1339537" cy="5483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1ECBE25-5239-471E-82B9-4222CCC7F6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32" y="5852514"/>
            <a:ext cx="677711" cy="6777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8C0F5AC-3B4C-4B10-96D8-39DC564FAE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49" y="3497713"/>
            <a:ext cx="829695" cy="8791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B57404A-FC6F-42F7-BA3C-D8C01EC8CB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90" y="5689784"/>
            <a:ext cx="840441" cy="8404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E15063E-3546-4A7B-8788-AF817A0DBE9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49" y="4522524"/>
            <a:ext cx="1725109" cy="37658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6AF04A0-F673-48ED-A297-E74710F179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508" y="5022451"/>
            <a:ext cx="1712149" cy="65913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6B6A53B-96FD-4926-8023-49A0354F448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25" y="3783046"/>
            <a:ext cx="1512335" cy="65913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3D871FB-326D-4021-902D-E372D4EF119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8" y="3423213"/>
            <a:ext cx="1014040" cy="9679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152F140-A373-4840-BB82-170338FBD2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16" y="3525586"/>
            <a:ext cx="970710" cy="89056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E60A67-AD7B-4F84-AF18-EBBF055E9D8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581" y="5243411"/>
            <a:ext cx="752483" cy="992285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A51452D1-7880-4AAB-BAA8-825BFFF85BC9}"/>
              </a:ext>
            </a:extLst>
          </p:cNvPr>
          <p:cNvGrpSpPr/>
          <p:nvPr/>
        </p:nvGrpSpPr>
        <p:grpSpPr>
          <a:xfrm>
            <a:off x="7109890" y="3134557"/>
            <a:ext cx="1259025" cy="1259025"/>
            <a:chOff x="7269704" y="2833644"/>
            <a:chExt cx="1617288" cy="161728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65111FA-D3C0-4E7E-9CA4-907FCC90072A}"/>
                </a:ext>
              </a:extLst>
            </p:cNvPr>
            <p:cNvSpPr/>
            <p:nvPr/>
          </p:nvSpPr>
          <p:spPr>
            <a:xfrm>
              <a:off x="7269704" y="2833644"/>
              <a:ext cx="1617288" cy="161728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D6935FF-AF83-4DD4-8F84-2D004136B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3337" y="3258589"/>
              <a:ext cx="1372450" cy="723054"/>
            </a:xfrm>
            <a:prstGeom prst="rect">
              <a:avLst/>
            </a:prstGeom>
          </p:spPr>
        </p:pic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62F98CE4-207D-4F39-AC33-080746F7353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560" y="4416146"/>
            <a:ext cx="840441" cy="91117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3BDAE0A-97D7-479F-BCEF-B42BBC326BC3}"/>
              </a:ext>
            </a:extLst>
          </p:cNvPr>
          <p:cNvSpPr txBox="1"/>
          <p:nvPr/>
        </p:nvSpPr>
        <p:spPr>
          <a:xfrm>
            <a:off x="9604180" y="4274701"/>
            <a:ext cx="2131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triplestore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936D1215-3487-4EAF-94BF-FE686642A1A5}"/>
              </a:ext>
            </a:extLst>
          </p:cNvPr>
          <p:cNvSpPr/>
          <p:nvPr/>
        </p:nvSpPr>
        <p:spPr>
          <a:xfrm>
            <a:off x="3739326" y="1176250"/>
            <a:ext cx="810682" cy="354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2408F6F2-52B3-4416-BA8B-D66BD6F25D1C}"/>
              </a:ext>
            </a:extLst>
          </p:cNvPr>
          <p:cNvSpPr/>
          <p:nvPr/>
        </p:nvSpPr>
        <p:spPr>
          <a:xfrm rot="10800000">
            <a:off x="3688281" y="1545171"/>
            <a:ext cx="810682" cy="354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33A6EC36-356E-4A60-B3C2-0F23545A315F}"/>
              </a:ext>
            </a:extLst>
          </p:cNvPr>
          <p:cNvSpPr/>
          <p:nvPr/>
        </p:nvSpPr>
        <p:spPr>
          <a:xfrm>
            <a:off x="8638099" y="1143317"/>
            <a:ext cx="810682" cy="354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17C429EE-CB54-458D-96C0-8D9CB0D520F6}"/>
              </a:ext>
            </a:extLst>
          </p:cNvPr>
          <p:cNvSpPr/>
          <p:nvPr/>
        </p:nvSpPr>
        <p:spPr>
          <a:xfrm rot="10800000">
            <a:off x="8587054" y="1512238"/>
            <a:ext cx="810682" cy="354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070509B-A69D-4BD7-9E9C-17354B47119F}"/>
              </a:ext>
            </a:extLst>
          </p:cNvPr>
          <p:cNvGrpSpPr/>
          <p:nvPr/>
        </p:nvGrpSpPr>
        <p:grpSpPr>
          <a:xfrm>
            <a:off x="2738133" y="1578909"/>
            <a:ext cx="798022" cy="1299492"/>
            <a:chOff x="2107652" y="3015827"/>
            <a:chExt cx="1317135" cy="1420552"/>
          </a:xfrm>
        </p:grpSpPr>
        <p:sp>
          <p:nvSpPr>
            <p:cNvPr id="86" name="Flowchart: Internal Storage 85">
              <a:extLst>
                <a:ext uri="{FF2B5EF4-FFF2-40B4-BE49-F238E27FC236}">
                  <a16:creationId xmlns:a16="http://schemas.microsoft.com/office/drawing/2014/main" id="{34D916C6-FF30-48AB-B1BA-CAD4492E6D2D}"/>
                </a:ext>
              </a:extLst>
            </p:cNvPr>
            <p:cNvSpPr/>
            <p:nvPr/>
          </p:nvSpPr>
          <p:spPr>
            <a:xfrm>
              <a:off x="2107652" y="3015827"/>
              <a:ext cx="810284" cy="856211"/>
            </a:xfrm>
            <a:prstGeom prst="flowChartInternalStorag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Flowchart: Internal Storage 86">
              <a:extLst>
                <a:ext uri="{FF2B5EF4-FFF2-40B4-BE49-F238E27FC236}">
                  <a16:creationId xmlns:a16="http://schemas.microsoft.com/office/drawing/2014/main" id="{6073320A-D449-4B1D-9AA7-A8D81634AA85}"/>
                </a:ext>
              </a:extLst>
            </p:cNvPr>
            <p:cNvSpPr/>
            <p:nvPr/>
          </p:nvSpPr>
          <p:spPr>
            <a:xfrm>
              <a:off x="2329647" y="3241963"/>
              <a:ext cx="810284" cy="856211"/>
            </a:xfrm>
            <a:prstGeom prst="flowChartInternalStorag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Flowchart: Internal Storage 87">
              <a:extLst>
                <a:ext uri="{FF2B5EF4-FFF2-40B4-BE49-F238E27FC236}">
                  <a16:creationId xmlns:a16="http://schemas.microsoft.com/office/drawing/2014/main" id="{EC9E76B4-99E1-4522-AE51-230A06148AFD}"/>
                </a:ext>
              </a:extLst>
            </p:cNvPr>
            <p:cNvSpPr/>
            <p:nvPr/>
          </p:nvSpPr>
          <p:spPr>
            <a:xfrm>
              <a:off x="2570654" y="3533834"/>
              <a:ext cx="854133" cy="902545"/>
            </a:xfrm>
            <a:prstGeom prst="flowChartInternalStorag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35E901A6-F1B4-4691-8F2E-762666C19BD6}"/>
              </a:ext>
            </a:extLst>
          </p:cNvPr>
          <p:cNvSpPr/>
          <p:nvPr/>
        </p:nvSpPr>
        <p:spPr>
          <a:xfrm>
            <a:off x="8641968" y="4904677"/>
            <a:ext cx="810682" cy="354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622C18AB-07A8-40A8-9F19-C9697207A274}"/>
              </a:ext>
            </a:extLst>
          </p:cNvPr>
          <p:cNvSpPr/>
          <p:nvPr/>
        </p:nvSpPr>
        <p:spPr>
          <a:xfrm rot="10800000">
            <a:off x="8590923" y="5273598"/>
            <a:ext cx="810682" cy="354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B5E784D5-B427-42EA-848A-9816E7418C7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50" y="5390370"/>
            <a:ext cx="762001" cy="826136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1BD70314-F6A4-4103-AB64-69456B5725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150" y="5542770"/>
            <a:ext cx="762001" cy="826136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668FC9E-0776-4B86-B496-A44D9EE1AD2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550" y="5695170"/>
            <a:ext cx="762001" cy="826136"/>
          </a:xfrm>
          <a:prstGeom prst="rect">
            <a:avLst/>
          </a:prstGeom>
        </p:spPr>
      </p:pic>
      <p:sp>
        <p:nvSpPr>
          <p:cNvPr id="98" name="Arrow: Right 97">
            <a:extLst>
              <a:ext uri="{FF2B5EF4-FFF2-40B4-BE49-F238E27FC236}">
                <a16:creationId xmlns:a16="http://schemas.microsoft.com/office/drawing/2014/main" id="{A9916668-D54A-4A59-BCBB-BDDB8E0FE3F7}"/>
              </a:ext>
            </a:extLst>
          </p:cNvPr>
          <p:cNvSpPr/>
          <p:nvPr/>
        </p:nvSpPr>
        <p:spPr>
          <a:xfrm>
            <a:off x="8603471" y="3255336"/>
            <a:ext cx="810682" cy="354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4DB5955D-CD52-42D1-B718-03636D60B38D}"/>
              </a:ext>
            </a:extLst>
          </p:cNvPr>
          <p:cNvSpPr/>
          <p:nvPr/>
        </p:nvSpPr>
        <p:spPr>
          <a:xfrm rot="10800000">
            <a:off x="8552426" y="3624257"/>
            <a:ext cx="810682" cy="354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208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251</Words>
  <Application>Microsoft Office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“Présentation Thomas Huet  Ingénieur de recherche en production, traitement et analyse de données au CNRS</vt:lpstr>
      <vt:lpstr>“In God we trust. All others must bring data."  W. Edwards Deming</vt:lpstr>
      <vt:lpstr>“Everything is related to everything else, but near things are more related than distant things"  Waldo Tobler</vt:lpstr>
      <vt:lpstr>“There are only two hard things in Computer Science: cache invalidation and naming things"  Phil Karlton</vt:lpstr>
      <vt:lpstr>“The semantic web is the future of the internet and always will be"  Peter Norvig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 Thomas Huet, IR CNRS à l’IRAMAT</dc:title>
  <dc:creator>HUET Thomas</dc:creator>
  <cp:lastModifiedBy>HUET Thomas</cp:lastModifiedBy>
  <cp:revision>22</cp:revision>
  <dcterms:created xsi:type="dcterms:W3CDTF">2025-03-11T12:26:08Z</dcterms:created>
  <dcterms:modified xsi:type="dcterms:W3CDTF">2025-03-11T18:36:14Z</dcterms:modified>
</cp:coreProperties>
</file>